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72" r:id="rId2"/>
  </p:sldMasterIdLst>
  <p:notesMasterIdLst>
    <p:notesMasterId r:id="rId12"/>
  </p:notesMasterIdLst>
  <p:handoutMasterIdLst>
    <p:handoutMasterId r:id="rId13"/>
  </p:handoutMasterIdLst>
  <p:sldIdLst>
    <p:sldId id="256" r:id="rId3"/>
    <p:sldId id="257" r:id="rId4"/>
    <p:sldId id="258" r:id="rId5"/>
    <p:sldId id="267" r:id="rId6"/>
    <p:sldId id="260" r:id="rId7"/>
    <p:sldId id="265" r:id="rId8"/>
    <p:sldId id="268" r:id="rId9"/>
    <p:sldId id="264" r:id="rId10"/>
    <p:sldId id="269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421"/>
  </p:normalViewPr>
  <p:slideViewPr>
    <p:cSldViewPr snapToGrid="0" snapToObjects="1">
      <p:cViewPr varScale="1">
        <p:scale>
          <a:sx n="69" d="100"/>
          <a:sy n="69" d="100"/>
        </p:scale>
        <p:origin x="75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01491C-C5E1-AC47-838E-E45FD23D3761}" type="datetimeFigureOut">
              <a:rPr lang="en-US" smtClean="0"/>
              <a:t>9/4/2019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222D2E-D898-C04E-9B78-7A9C92162E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259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C41F82-1588-9B46-A23E-5062EE2158C2}" type="datetimeFigureOut">
              <a:rPr lang="en-US" smtClean="0"/>
              <a:t>9/4/2019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EBB16B-AC84-7E48-9332-876FD7DBA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2701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8181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7613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968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876784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51152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395968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22637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7764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4410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976538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059923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841152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6748324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9212324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750032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806272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675111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118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426867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5735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564614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24976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48582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1476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9675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3496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22631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0266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562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7556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686872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Review 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400" b="1" dirty="0" smtClean="0"/>
              <a:t>Listening Section</a:t>
            </a:r>
            <a:endParaRPr lang="en-US" sz="4400" b="1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615680" y="387466"/>
            <a:ext cx="254000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84093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Inference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An </a:t>
            </a:r>
            <a:r>
              <a:rPr lang="en-US" sz="3600" i="1" dirty="0" smtClean="0"/>
              <a:t>inference</a:t>
            </a:r>
            <a:r>
              <a:rPr lang="en-US" sz="3600" dirty="0" smtClean="0"/>
              <a:t> question asks you to draw a logical conclusion based on information in the conversation </a:t>
            </a:r>
            <a:r>
              <a:rPr lang="en-US" sz="3600" smtClean="0"/>
              <a:t>or lecture. </a:t>
            </a:r>
            <a:r>
              <a:rPr lang="en-US" sz="3600" dirty="0" smtClean="0"/>
              <a:t>Think of the information as evidence for an idea that is not directly expressed in the passage.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This is very similar to the inference question in the Reading section.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71466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1  Identify the inference question words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46167"/>
            <a:ext cx="10515600" cy="4630796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3600" dirty="0"/>
          </a:p>
          <a:p>
            <a:pPr marL="0" indent="0">
              <a:buNone/>
            </a:pPr>
            <a:r>
              <a:rPr lang="en-US" sz="3600" dirty="0" smtClean="0"/>
              <a:t>What does the professor </a:t>
            </a:r>
            <a:r>
              <a:rPr lang="en-US" sz="3600" i="1" dirty="0" smtClean="0"/>
              <a:t>imply</a:t>
            </a:r>
            <a:r>
              <a:rPr lang="en-US" sz="3600" dirty="0" smtClean="0"/>
              <a:t>?</a:t>
            </a:r>
          </a:p>
          <a:p>
            <a:pPr marL="0" indent="0">
              <a:buNone/>
            </a:pPr>
            <a:endParaRPr lang="en-US" sz="3600" dirty="0"/>
          </a:p>
          <a:p>
            <a:pPr marL="0" indent="0">
              <a:buNone/>
            </a:pPr>
            <a:r>
              <a:rPr lang="en-US" sz="3600" dirty="0" smtClean="0"/>
              <a:t>What can </a:t>
            </a:r>
            <a:r>
              <a:rPr lang="en-US" sz="3600" i="1" dirty="0" smtClean="0"/>
              <a:t>be inferred </a:t>
            </a:r>
            <a:r>
              <a:rPr lang="en-US" sz="3600" dirty="0" smtClean="0"/>
              <a:t>about-------?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84882212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15496"/>
            <a:ext cx="10515600" cy="1325563"/>
          </a:xfrm>
        </p:spPr>
        <p:txBody>
          <a:bodyPr/>
          <a:lstStyle/>
          <a:p>
            <a:r>
              <a:rPr lang="en-US" b="1" dirty="0"/>
              <a:t>2  Find the evidence in the listening passage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690688"/>
            <a:ext cx="5181600" cy="4486275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3600" dirty="0" smtClean="0"/>
              <a:t>It may be concluded from the professor that </a:t>
            </a:r>
            <a:r>
              <a:rPr lang="en-US" sz="3600" dirty="0" err="1" smtClean="0"/>
              <a:t>Batesian</a:t>
            </a:r>
            <a:r>
              <a:rPr lang="en-US" sz="3600" dirty="0" smtClean="0"/>
              <a:t> mimicry was named for Henry Bates because</a:t>
            </a:r>
            <a:r>
              <a:rPr lang="mr-IN" sz="3600" dirty="0" smtClean="0"/>
              <a:t>…</a:t>
            </a:r>
            <a:endParaRPr lang="en-US" sz="3600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690688"/>
            <a:ext cx="5181600" cy="4486275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3600" dirty="0"/>
              <a:t>“Henry Bates was one of the first naturalists who noticed that some butterflies that closely resembled each other were actually </a:t>
            </a:r>
            <a:r>
              <a:rPr lang="en-US" sz="3600" dirty="0" smtClean="0"/>
              <a:t>unrelated. The phenomenon in which one species copies another is called </a:t>
            </a:r>
            <a:r>
              <a:rPr lang="en-US" sz="3600" dirty="0" err="1" smtClean="0"/>
              <a:t>Batesian</a:t>
            </a:r>
            <a:r>
              <a:rPr lang="en-US" sz="3600" dirty="0" smtClean="0"/>
              <a:t> mimicry.”</a:t>
            </a:r>
            <a:endParaRPr lang="en-US" sz="3600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739598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5760" y="1"/>
            <a:ext cx="10988040" cy="1213657"/>
          </a:xfrm>
        </p:spPr>
        <p:txBody>
          <a:bodyPr/>
          <a:lstStyle/>
          <a:p>
            <a:r>
              <a:rPr lang="en-US" b="1" smtClean="0"/>
              <a:t>3  Draw </a:t>
            </a:r>
            <a:r>
              <a:rPr lang="en-US" b="1" dirty="0" smtClean="0"/>
              <a:t>a logical conclusion</a:t>
            </a:r>
            <a:endParaRPr lang="en-US" b="1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365760" y="1047404"/>
            <a:ext cx="11338560" cy="5810596"/>
          </a:xfrm>
        </p:spPr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spcBef>
                <a:spcPts val="2000"/>
              </a:spcBef>
              <a:spcAft>
                <a:spcPts val="2000"/>
              </a:spcAft>
              <a:buNone/>
            </a:pPr>
            <a:r>
              <a:rPr lang="en-US" sz="3600" i="1" dirty="0" smtClean="0"/>
              <a:t>Directly stated in the passage</a:t>
            </a:r>
            <a:r>
              <a:rPr lang="en-US" sz="3600" dirty="0" smtClean="0"/>
              <a:t>: “</a:t>
            </a:r>
            <a:r>
              <a:rPr lang="en-US" sz="3600" dirty="0"/>
              <a:t>Henry Bates was one of the first naturalists who noticed that some butterflies that closely resembled each other were actually unrelated</a:t>
            </a:r>
            <a:r>
              <a:rPr lang="en-US" sz="3600" dirty="0" smtClean="0"/>
              <a:t>.”</a:t>
            </a:r>
          </a:p>
          <a:p>
            <a:pPr marL="0" indent="0">
              <a:lnSpc>
                <a:spcPct val="100000"/>
              </a:lnSpc>
              <a:spcBef>
                <a:spcPts val="2000"/>
              </a:spcBef>
              <a:spcAft>
                <a:spcPts val="2000"/>
              </a:spcAft>
              <a:buNone/>
            </a:pPr>
            <a:r>
              <a:rPr lang="en-US" sz="3600" i="1" dirty="0" smtClean="0"/>
              <a:t>Additional evidence in the passage</a:t>
            </a:r>
            <a:r>
              <a:rPr lang="en-US" sz="3600" dirty="0" smtClean="0"/>
              <a:t>: “The </a:t>
            </a:r>
            <a:r>
              <a:rPr lang="en-US" sz="3600" dirty="0"/>
              <a:t>phenomenon in which one species copies another is called </a:t>
            </a:r>
            <a:r>
              <a:rPr lang="en-US" sz="3600" dirty="0" err="1"/>
              <a:t>Batesian</a:t>
            </a:r>
            <a:r>
              <a:rPr lang="en-US" sz="3600" dirty="0"/>
              <a:t> mimicry.”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3600" i="1" dirty="0" smtClean="0"/>
              <a:t>Conclusion</a:t>
            </a:r>
            <a:r>
              <a:rPr lang="en-US" sz="3600" dirty="0" smtClean="0"/>
              <a:t>: </a:t>
            </a:r>
            <a:r>
              <a:rPr lang="en-US" sz="3600" dirty="0" err="1" smtClean="0"/>
              <a:t>Batesian</a:t>
            </a:r>
            <a:r>
              <a:rPr lang="en-US" sz="3600" dirty="0" smtClean="0"/>
              <a:t> mimicry was named for Henry Bates.</a:t>
            </a:r>
            <a:endParaRPr lang="en-US" sz="3600" dirty="0"/>
          </a:p>
          <a:p>
            <a:pPr marL="0" indent="0">
              <a:lnSpc>
                <a:spcPct val="120000"/>
              </a:lnSpc>
              <a:buNone/>
            </a:pP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28460965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Question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63040"/>
            <a:ext cx="10683240" cy="4713923"/>
          </a:xfrm>
          <a:ln>
            <a:noFill/>
          </a:ln>
        </p:spPr>
        <p:txBody>
          <a:bodyPr>
            <a:noAutofit/>
          </a:bodyPr>
          <a:lstStyle/>
          <a:p>
            <a:pPr marL="0" indent="0">
              <a:spcAft>
                <a:spcPts val="1000"/>
              </a:spcAft>
              <a:buNone/>
            </a:pPr>
            <a:r>
              <a:rPr lang="en-US" sz="3600" dirty="0" smtClean="0"/>
              <a:t>What does the professor imply about </a:t>
            </a:r>
            <a:r>
              <a:rPr lang="en-US" sz="3600" dirty="0" err="1" smtClean="0"/>
              <a:t>Batesian</a:t>
            </a:r>
            <a:r>
              <a:rPr lang="en-US" sz="3600" dirty="0" smtClean="0"/>
              <a:t> Mimicry?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  It is a phenomenon limited to butterflies.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  It is the course title of the zoology class.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  It is originally Fritz Muller’s idea.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 It is named for Henry Bates, who first noticed it.</a:t>
            </a:r>
          </a:p>
          <a:p>
            <a:pPr>
              <a:buFont typeface="Courier New" charset="0"/>
              <a:buChar char="o"/>
            </a:pPr>
            <a:endParaRPr lang="en-US" sz="3600" dirty="0" smtClean="0"/>
          </a:p>
        </p:txBody>
      </p:sp>
    </p:spTree>
    <p:extLst>
      <p:ext uri="{BB962C8B-B14F-4D97-AF65-F5344CB8AC3E}">
        <p14:creationId xmlns:p14="http://schemas.microsoft.com/office/powerpoint/2010/main" val="1966449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Answer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63040"/>
            <a:ext cx="10683240" cy="4713923"/>
          </a:xfrm>
          <a:ln>
            <a:noFill/>
          </a:ln>
        </p:spPr>
        <p:txBody>
          <a:bodyPr>
            <a:noAutofit/>
          </a:bodyPr>
          <a:lstStyle/>
          <a:p>
            <a:pPr marL="0" indent="0">
              <a:spcAft>
                <a:spcPts val="1000"/>
              </a:spcAft>
              <a:buNone/>
            </a:pPr>
            <a:r>
              <a:rPr lang="en-US" sz="3600" dirty="0" smtClean="0"/>
              <a:t>What does the professor imply about </a:t>
            </a:r>
            <a:r>
              <a:rPr lang="en-US" sz="3600" dirty="0" err="1" smtClean="0"/>
              <a:t>Batesian</a:t>
            </a:r>
            <a:r>
              <a:rPr lang="en-US" sz="3600" dirty="0" smtClean="0"/>
              <a:t> mimicry?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  It is a phenomenon limited to butterflies.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  It is the course title of the zoology class.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  It is originally Fritz Muller’s idea.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 It is named for Henry Bates, who first noticed it.</a:t>
            </a:r>
          </a:p>
          <a:p>
            <a:pPr>
              <a:buFont typeface="Courier New" charset="0"/>
              <a:buChar char="o"/>
            </a:pPr>
            <a:endParaRPr lang="en-US" sz="3600" dirty="0" smtClean="0"/>
          </a:p>
        </p:txBody>
      </p:sp>
      <p:sp>
        <p:nvSpPr>
          <p:cNvPr id="4" name="Oval 3"/>
          <p:cNvSpPr/>
          <p:nvPr/>
        </p:nvSpPr>
        <p:spPr>
          <a:xfrm>
            <a:off x="969818" y="4294909"/>
            <a:ext cx="193964" cy="207818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5101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81751"/>
            <a:ext cx="10515600" cy="1325563"/>
          </a:xfrm>
        </p:spPr>
        <p:txBody>
          <a:bodyPr/>
          <a:lstStyle/>
          <a:p>
            <a:r>
              <a:rPr lang="en-US" b="1" dirty="0" smtClean="0"/>
              <a:t>Explanation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The evidence in the passage is </a:t>
            </a:r>
            <a:r>
              <a:rPr lang="en-US" sz="3600" smtClean="0"/>
              <a:t>that “Henry </a:t>
            </a:r>
            <a:r>
              <a:rPr lang="en-US" sz="3600" dirty="0" smtClean="0"/>
              <a:t>Bates was one of the first naturalists to notice [mimicry]” </a:t>
            </a:r>
            <a:r>
              <a:rPr lang="en-US" sz="3600" smtClean="0"/>
              <a:t>and “The </a:t>
            </a:r>
            <a:r>
              <a:rPr lang="en-US" sz="3600" dirty="0" smtClean="0"/>
              <a:t>phenomenon in which one species copies another is called </a:t>
            </a:r>
            <a:r>
              <a:rPr lang="en-US" sz="3600" dirty="0" err="1" smtClean="0"/>
              <a:t>Batesian</a:t>
            </a:r>
            <a:r>
              <a:rPr lang="en-US" sz="3600" dirty="0" smtClean="0"/>
              <a:t> mimicry.” Therefore, it may be concluded that mimicry was named for Henry Bates.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6198541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826000" y="3144044"/>
            <a:ext cx="2540000" cy="1714500"/>
          </a:xfrm>
        </p:spPr>
      </p:pic>
    </p:spTree>
    <p:extLst>
      <p:ext uri="{BB962C8B-B14F-4D97-AF65-F5344CB8AC3E}">
        <p14:creationId xmlns:p14="http://schemas.microsoft.com/office/powerpoint/2010/main" val="825734965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1482</TotalTime>
  <Words>357</Words>
  <Application>Microsoft Office PowerPoint</Application>
  <PresentationFormat>Widescreen</PresentationFormat>
  <Paragraphs>39</Paragraphs>
  <Slides>9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6" baseType="lpstr">
      <vt:lpstr>Arial</vt:lpstr>
      <vt:lpstr>Calibri</vt:lpstr>
      <vt:lpstr>Calibri Light</vt:lpstr>
      <vt:lpstr>Courier New</vt:lpstr>
      <vt:lpstr>Mangal</vt:lpstr>
      <vt:lpstr>Office Theme</vt:lpstr>
      <vt:lpstr>Retrospect</vt:lpstr>
      <vt:lpstr>Review </vt:lpstr>
      <vt:lpstr>Inference</vt:lpstr>
      <vt:lpstr>1  Identify the inference question words</vt:lpstr>
      <vt:lpstr>2  Find the evidence in the listening passage</vt:lpstr>
      <vt:lpstr>3  Draw a logical conclusion</vt:lpstr>
      <vt:lpstr>Question</vt:lpstr>
      <vt:lpstr>Answer</vt:lpstr>
      <vt:lpstr>Explanation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Review</dc:title>
  <dc:creator>Pamela Sharpe</dc:creator>
  <cp:lastModifiedBy>KGirardi</cp:lastModifiedBy>
  <cp:revision>49</cp:revision>
  <cp:lastPrinted>2018-07-10T20:22:37Z</cp:lastPrinted>
  <dcterms:created xsi:type="dcterms:W3CDTF">2017-10-11T17:59:39Z</dcterms:created>
  <dcterms:modified xsi:type="dcterms:W3CDTF">2019-09-04T14:10:11Z</dcterms:modified>
</cp:coreProperties>
</file>

<file path=docProps/thumbnail.jpeg>
</file>